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1"/>
  </p:notesMasterIdLst>
  <p:sldIdLst>
    <p:sldId id="257" r:id="rId3"/>
    <p:sldId id="272" r:id="rId4"/>
    <p:sldId id="282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79" r:id="rId13"/>
    <p:sldId id="258" r:id="rId14"/>
    <p:sldId id="269" r:id="rId15"/>
    <p:sldId id="283" r:id="rId16"/>
    <p:sldId id="270" r:id="rId17"/>
    <p:sldId id="271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443" y="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56953-926C-4B7D-B9DF-00BC47942121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D137C-29C9-4E94-B6A9-44041B79B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5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7B66C0-CE2F-4138-B3A3-671985BEFBE4}" type="slidenum">
              <a:rPr lang="en-US" altLang="en-US" smtClean="0">
                <a:solidFill>
                  <a:srgbClr val="000000"/>
                </a:solidFill>
                <a:latin typeface="Georgia" panose="02040502050405020303" pitchFamily="18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8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D137C-29C9-4E94-B6A9-44041B79BF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7"/>
            <a:ext cx="9144000" cy="754025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5FDC75-9783-45AB-BE43-D4524FD1A944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10D784-6738-4F42-8613-CFDC399B9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1469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E8558B-C2A5-4E8F-AE00-09D253CFAE3E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90F6F7-E022-482B-84FF-A22077FFD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6BAF31-2E33-4C12-AF88-35BEDBFD0311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157B36-3EB7-4845-8F25-7264F553C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96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1251" y="787400"/>
            <a:ext cx="6096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7284" y="2743200"/>
            <a:ext cx="6096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solidFill>
                  <a:prstClr val="white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8411A2-AABB-435B-B872-B0FA160D58FC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A44481-AA51-4AB4-AF8D-D50925403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5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EB65AC-45B4-4A86-9758-2401493FF663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2D7785-1822-480C-8D7B-9B1540E4C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1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2BC9F0-9F39-4E63-8954-3CFE2B2BF57D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95F609-F458-4CC4-8DE4-BF780D51F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4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FCB982-8714-43CE-AD31-55AE0C4B65C3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AC7706-2CBB-44A9-BB39-799B36A29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3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B61E04-0571-477B-B5F1-939E3AA72715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CD8286-B1FE-4D1C-BD5E-F66856DF9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7040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74298F-34CC-44AC-A745-3FCC8C153806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6766DD-CC33-4072-A2F2-A714DBF70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5128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7"/>
            <a:ext cx="9144000" cy="754025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95F37D-68C0-41F1-9382-DDF8A8A9529C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10D784-6738-4F42-8613-CFDC399B9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0014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1F6EDE-0DCE-4573-87FE-5FEB89F7296C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A04A40-EE3C-477C-BCCC-0EAC08898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0300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AF3C62-F428-426A-A2A7-63671E8671F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A04A40-EE3C-477C-BCCC-0EAC08898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349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6"/>
            <a:ext cx="9144000" cy="754025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58B08F-F26D-41F1-BF2F-94D196E47CC7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B19749-01D2-4C20-9DE6-172D5608C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4217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E758FA-8A08-42E1-A7DA-DE69E9A7F4AA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4D97E2-FB45-4F08-A4C2-86CA35C69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6887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anchor="b"/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C51EFE-9D3B-4763-884B-7D382D33CBF0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976B52-50DC-44FF-BD65-A84BBB05D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3977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3F1753-4F2C-4474-BBFE-54F1DAACCB79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E565E8-004A-4C11-B179-3ACF400F3D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8096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296984-B7AF-4948-8753-464A4B1D4FFE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0C5CCF-CC8B-4978-AD12-453A6CD33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3709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729496-50A2-410D-A600-12E0CA6AA76B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024A51-A95F-4ABA-8BB9-19B74E9D9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2968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AA9059-32FC-41A8-BD93-96EDDADCF056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A37F77-E5FB-44E7-9BDF-774CD90EB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8449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19CD5A-AB21-42E6-81D2-587FB217C97A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90F6F7-E022-482B-84FF-A22077FFD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64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ED28E5-91F1-434D-9371-6ACF6F9A9D6E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157B36-3EB7-4845-8F25-7264F553C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41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1251" y="787400"/>
            <a:ext cx="6096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solidFill>
                  <a:prstClr val="white"/>
                </a:solidFill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7284" y="2743200"/>
            <a:ext cx="6096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solidFill>
                  <a:prstClr val="white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6F6530-9461-4DC9-81FF-4B24DD061EAB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A44481-AA51-4AB4-AF8D-D50925403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4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6"/>
            <a:ext cx="9144000" cy="754025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4B15B0-A817-48C9-9451-80C20D0EA6A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B19749-01D2-4C20-9DE6-172D5608C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0918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6182B3-0001-45AC-995E-071E87963C43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2D7785-1822-480C-8D7B-9B1540E4C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44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C92A6B-A32D-45C6-ABD0-380203887C6D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95F609-F458-4CC4-8DE4-BF780D51F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02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223E4D-958C-4FE0-9CA2-5CB444FE55E7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AC7706-2CBB-44A9-BB39-799B36A29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73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8F303D-735D-4837-8E6E-C62E6FC8B9FA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CD8286-B1FE-4D1C-BD5E-F66856DF9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102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A87D12-BC96-42D8-8D50-907A4EF65DDF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6766DD-CC33-4072-A2F2-A714DBF70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808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6CC508-13F8-4ADE-99AC-2A3C46FD0B24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4D97E2-FB45-4F08-A4C2-86CA35C69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0023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anchor="b"/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981C32-8801-4F9A-BBB9-142FCA79057E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976B52-50DC-44FF-BD65-A84BBB05D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0683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CB3F4A-21D7-4B90-98A0-913B1A1BAA5A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E565E8-004A-4C11-B179-3ACF400F3D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6684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67343C-682B-4401-97AD-2EBACEB8FFDC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0C5CCF-CC8B-4978-AD12-453A6CD33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046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096E04-8A0C-47F2-A1C2-259EBDF0A79D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024A51-A95F-4ABA-8BB9-19B74E9D9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7699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300AFE-4A46-46A2-9AD8-67042BECC25B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A37F77-E5FB-44E7-9BDF-774CD90EB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4454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7" y="1825625"/>
            <a:ext cx="10234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cs typeface="+mn-cs"/>
              </a:defRPr>
            </a:lvl1pPr>
          </a:lstStyle>
          <a:p>
            <a:pPr>
              <a:defRPr/>
            </a:pPr>
            <a:fld id="{2EDF3C66-FB79-47EF-A783-C5F92EA36C1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cs typeface="+mn-cs"/>
              </a:defRPr>
            </a:lvl1pPr>
          </a:lstStyle>
          <a:p>
            <a:pPr>
              <a:defRPr/>
            </a:pPr>
            <a:fld id="{B11D148C-1061-4DF3-9046-222D0B193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0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fade/>
  </p:transition>
  <p:hf sldNum="0" hd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7" y="1825625"/>
            <a:ext cx="10234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cs typeface="+mn-cs"/>
              </a:defRPr>
            </a:lvl1pPr>
          </a:lstStyle>
          <a:p>
            <a:pPr>
              <a:defRPr/>
            </a:pPr>
            <a:fld id="{E0886DD0-6608-4508-BAE6-2920EFDC21B0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cs typeface="+mn-cs"/>
              </a:defRPr>
            </a:lvl1pPr>
          </a:lstStyle>
          <a:p>
            <a:pPr>
              <a:defRPr/>
            </a:pPr>
            <a:fld id="{B11D148C-1061-4DF3-9046-222D0B193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03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med">
    <p:fade/>
  </p:transition>
  <p:hf sldNum="0"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590801"/>
            <a:ext cx="6858000" cy="339654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Bats: Separating </a:t>
            </a:r>
            <a:br>
              <a:rPr lang="en-US" dirty="0"/>
            </a:br>
            <a:r>
              <a:rPr lang="en-US" dirty="0"/>
              <a:t>Fact from Fiction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280" y="857250"/>
            <a:ext cx="2690721" cy="20688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9087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Asian Horseshoe Bat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Asian or Rufous Horseshoe Bat is a medium-sized insectivorous bat</a:t>
            </a:r>
          </a:p>
          <a:p>
            <a:r>
              <a:rPr lang="en-US" dirty="0"/>
              <a:t>This species is common to China, India, Nepal, and Viet Nam</a:t>
            </a:r>
          </a:p>
          <a:p>
            <a:r>
              <a:rPr lang="en-US" dirty="0"/>
              <a:t>Rufous Horseshoe bats are considered a delicacy in parts of Asia</a:t>
            </a:r>
          </a:p>
          <a:p>
            <a:r>
              <a:rPr lang="en-US" dirty="0"/>
              <a:t>Like many wildlife species, bats may also be used in traditional medicinal remedies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21" y="1825625"/>
            <a:ext cx="2921995" cy="43513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910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SARS-CoV2 Infect Humans?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1036" y="1690689"/>
            <a:ext cx="5025216" cy="4351338"/>
          </a:xfrm>
        </p:spPr>
        <p:txBody>
          <a:bodyPr/>
          <a:lstStyle/>
          <a:p>
            <a:r>
              <a:rPr lang="en-US" dirty="0"/>
              <a:t>Direct transmission of viral pathogens from bats to humans is rare</a:t>
            </a:r>
          </a:p>
          <a:p>
            <a:r>
              <a:rPr lang="en-US" dirty="0"/>
              <a:t>The intermediate species in the COVID-19 outbreak has not yet been identified</a:t>
            </a:r>
          </a:p>
          <a:p>
            <a:r>
              <a:rPr lang="en-US" dirty="0"/>
              <a:t>Introduction of a new virus into humans is called a “spillover”</a:t>
            </a:r>
          </a:p>
          <a:p>
            <a:r>
              <a:rPr lang="en-US" dirty="0"/>
              <a:t>As we continue to interfere with wild animals and their habitats we increase our risk of disease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1103"/>
            <a:ext cx="5033962" cy="283160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5190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539" y="552594"/>
            <a:ext cx="10077261" cy="1562315"/>
          </a:xfrm>
        </p:spPr>
        <p:txBody>
          <a:bodyPr/>
          <a:lstStyle/>
          <a:p>
            <a:r>
              <a:rPr lang="en-US" dirty="0"/>
              <a:t>Separating Fact From Fiction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17" y="2251432"/>
            <a:ext cx="10234083" cy="4053974"/>
          </a:xfrm>
        </p:spPr>
        <p:txBody>
          <a:bodyPr>
            <a:normAutofit/>
          </a:bodyPr>
          <a:lstStyle/>
          <a:p>
            <a:r>
              <a:rPr lang="en-US" sz="2400" dirty="0"/>
              <a:t>Fact: Bats harbor a number of viruses</a:t>
            </a:r>
          </a:p>
          <a:p>
            <a:r>
              <a:rPr lang="en-US" sz="2400" dirty="0"/>
              <a:t>Fiction: Bats transmit viruses directly to humans</a:t>
            </a:r>
          </a:p>
          <a:p>
            <a:r>
              <a:rPr lang="en-US" sz="2400" dirty="0"/>
              <a:t>Fact: One or more other, unrelated species are involved in virus transmission</a:t>
            </a:r>
          </a:p>
          <a:p>
            <a:r>
              <a:rPr lang="en-US" sz="2400" dirty="0"/>
              <a:t>Fiction: North American bats carry SARS-CoV2</a:t>
            </a:r>
          </a:p>
          <a:p>
            <a:r>
              <a:rPr lang="en-US" sz="2400" dirty="0"/>
              <a:t>Fact: Human contact with wildlife increases our risk of exposure to new viruses</a:t>
            </a:r>
          </a:p>
          <a:p>
            <a:r>
              <a:rPr lang="en-US" sz="2400" dirty="0"/>
              <a:t>Fiction: Wild animals are to blame for human viral infections</a:t>
            </a:r>
          </a:p>
          <a:p>
            <a:r>
              <a:rPr lang="en-US" sz="2400" dirty="0"/>
              <a:t>Fact: Wild animals do not seek out contact with humans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139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Bats and Rabies?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Based on extensive research, the CDC estimates that less than one-half of one percent of all bats is infected with rabies</a:t>
            </a:r>
          </a:p>
          <a:p>
            <a:r>
              <a:rPr lang="en-US" dirty="0"/>
              <a:t>Bats do not “carry” rabies</a:t>
            </a:r>
          </a:p>
          <a:p>
            <a:r>
              <a:rPr lang="en-US" dirty="0"/>
              <a:t>Rabies exposure requires </a:t>
            </a:r>
            <a:r>
              <a:rPr lang="en-US" u="sng" dirty="0"/>
              <a:t>direct</a:t>
            </a:r>
            <a:r>
              <a:rPr lang="en-US" dirty="0"/>
              <a:t> contact between infectious saliva or nerve tissue and blood or mucous membranes – i.e. a bite or scratch from an infected animal that is shedding the virus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66" y="2079321"/>
            <a:ext cx="4405519" cy="30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79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can’t get rabies from…..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cannot get rabies from a piece of fruit that was licked by a bat</a:t>
            </a:r>
          </a:p>
          <a:p>
            <a:r>
              <a:rPr lang="en-US" dirty="0"/>
              <a:t>You cannot get rabies from a bat flying near you</a:t>
            </a:r>
          </a:p>
          <a:p>
            <a:r>
              <a:rPr lang="en-US" dirty="0"/>
              <a:t>You cannot get rabies from touching an object that may have been touched by a bat</a:t>
            </a:r>
          </a:p>
          <a:p>
            <a:r>
              <a:rPr lang="en-US" dirty="0"/>
              <a:t>You cannot get rabies from bat urine, guano, blood, or fur</a:t>
            </a:r>
          </a:p>
          <a:p>
            <a:r>
              <a:rPr lang="en-US" dirty="0"/>
              <a:t>You cannot get rabies from a water source where a bat took a drink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41" y="1825625"/>
            <a:ext cx="3423756" cy="43513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3212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People, Protect Bats!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6956" y="3244334"/>
            <a:ext cx="30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https://youtu.be/O0IUxHkbXzI</a:t>
            </a:r>
          </a:p>
        </p:txBody>
      </p:sp>
    </p:spTree>
    <p:extLst>
      <p:ext uri="{BB962C8B-B14F-4D97-AF65-F5344CB8AC3E}">
        <p14:creationId xmlns:p14="http://schemas.microsoft.com/office/powerpoint/2010/main" val="305481528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Disappointing, but….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Bat Boy isn’t real</a:t>
            </a:r>
          </a:p>
          <a:p>
            <a:r>
              <a:rPr lang="en-US" dirty="0"/>
              <a:t>Bats don’t lay eggs</a:t>
            </a:r>
          </a:p>
          <a:p>
            <a:r>
              <a:rPr lang="en-US" dirty="0"/>
              <a:t>The real “Count Dracula” did not turn into a bat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Bat World </a:t>
            </a:r>
            <a:r>
              <a:rPr lang="en-US" dirty="0" err="1"/>
              <a:t>MidCities</a:t>
            </a:r>
            <a:r>
              <a:rPr lang="en-US" dirty="0"/>
              <a:t> 2020                           All 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09" y="3452813"/>
            <a:ext cx="2695575" cy="30861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Bats are not portents of death</a:t>
            </a:r>
          </a:p>
          <a:p>
            <a:r>
              <a:rPr lang="en-US" dirty="0"/>
              <a:t>Bat guano will not make you crazy</a:t>
            </a:r>
          </a:p>
          <a:p>
            <a:r>
              <a:rPr lang="en-US" dirty="0"/>
              <a:t>Mascara and eyeliner are not made from bat guano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6" y="1465545"/>
            <a:ext cx="4415428" cy="27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9781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Know About Bats Now?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4523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84326" y="1065134"/>
            <a:ext cx="10234083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For more information about </a:t>
            </a:r>
          </a:p>
          <a:p>
            <a:pPr marL="0" indent="0" algn="ctr">
              <a:buNone/>
            </a:pPr>
            <a:r>
              <a:rPr lang="en-US" sz="3200" dirty="0"/>
              <a:t>how bats make our world </a:t>
            </a:r>
          </a:p>
          <a:p>
            <a:pPr marL="0" indent="0" algn="ctr">
              <a:buNone/>
            </a:pPr>
            <a:r>
              <a:rPr lang="en-US" sz="3200" dirty="0"/>
              <a:t>a better place, visit </a:t>
            </a:r>
          </a:p>
          <a:p>
            <a:pPr marL="0" indent="0" algn="ctr">
              <a:buNone/>
            </a:pPr>
            <a:r>
              <a:rPr lang="en-US" sz="3200" dirty="0"/>
              <a:t>www.batworld.org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7682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Bats?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Bats are the only mammals capable of powered flight</a:t>
            </a:r>
          </a:p>
          <a:p>
            <a:r>
              <a:rPr lang="en-US" dirty="0"/>
              <a:t>Bats represent approximately 20% of all mammal species</a:t>
            </a:r>
          </a:p>
          <a:p>
            <a:r>
              <a:rPr lang="en-US" dirty="0"/>
              <a:t>Bats are responsible for pollinating or protecting plants such as corn, cotton, bananas, mangos, coffee, and chocolate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2178653"/>
            <a:ext cx="5033962" cy="36452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Bat World </a:t>
            </a:r>
            <a:r>
              <a:rPr lang="en-US" dirty="0" err="1"/>
              <a:t>MidCities</a:t>
            </a:r>
            <a:r>
              <a:rPr lang="en-US" dirty="0"/>
              <a:t> 2020                         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1936256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09" y="598007"/>
            <a:ext cx="7176239" cy="53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4113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Wives’ Tales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277655"/>
            <a:ext cx="5025216" cy="48993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Vampire bats are found in Europe, Africa, India, Asia, and North and South America</a:t>
            </a:r>
          </a:p>
          <a:p>
            <a:pPr lvl="1"/>
            <a:r>
              <a:rPr lang="en-US" dirty="0"/>
              <a:t>The truth: Vampire bats are found only in Central and South America</a:t>
            </a:r>
          </a:p>
          <a:p>
            <a:pPr lvl="1"/>
            <a:r>
              <a:rPr lang="en-US" dirty="0"/>
              <a:t>Of the approximately 1,400 species of bats, 70% are insect eaters and 29% are fruit and nectar feeders</a:t>
            </a:r>
          </a:p>
          <a:p>
            <a:pPr lvl="1"/>
            <a:r>
              <a:rPr lang="en-US" dirty="0"/>
              <a:t>The remaining one percent of bats eat fish and frogs – this includes vampire bats as well</a:t>
            </a:r>
          </a:p>
          <a:p>
            <a:pPr lvl="1"/>
            <a:r>
              <a:rPr lang="en-US" dirty="0"/>
              <a:t>There are only three species of vampire bats – common, white-winged, and hairy-legged</a:t>
            </a:r>
          </a:p>
          <a:p>
            <a:pPr lvl="1"/>
            <a:r>
              <a:rPr lang="en-US" dirty="0"/>
              <a:t>Vampire bats are about the size of a hamster</a:t>
            </a:r>
          </a:p>
          <a:p>
            <a:r>
              <a:rPr lang="en-US" dirty="0"/>
              <a:t>Vampire bats attack people</a:t>
            </a:r>
          </a:p>
          <a:p>
            <a:pPr lvl="1"/>
            <a:r>
              <a:rPr lang="en-US" dirty="0"/>
              <a:t>Of the three species of vampire bats, two (white-winged and hairy-legged) feed primarily on birds</a:t>
            </a:r>
          </a:p>
          <a:p>
            <a:pPr lvl="1"/>
            <a:r>
              <a:rPr lang="en-US" dirty="0"/>
              <a:t>The other species (the common vampire bat) feed on other mammals such as cattle, goats, sheep, pigs, and monkeys, and the occasional human</a:t>
            </a:r>
          </a:p>
          <a:p>
            <a:pPr lvl="2"/>
            <a:r>
              <a:rPr lang="en-US" dirty="0"/>
              <a:t>They will only feed on human blood if they cannot get anything else, and are easily scared away.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1369" y="2005013"/>
            <a:ext cx="3574494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10" y="302707"/>
            <a:ext cx="2685789" cy="17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0101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From the Old Wives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3042" y="1747318"/>
            <a:ext cx="502521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bats carry rabies</a:t>
            </a:r>
          </a:p>
          <a:p>
            <a:pPr lvl="1"/>
            <a:r>
              <a:rPr lang="en-US" dirty="0"/>
              <a:t>Less than ½ of one percent of bats are infected with rabies</a:t>
            </a:r>
          </a:p>
          <a:p>
            <a:pPr lvl="1"/>
            <a:r>
              <a:rPr lang="en-US" dirty="0"/>
              <a:t>Rabies is transmitted through direct contact between infected saliva or nerve tissue and blood or mucous membranes – a bite or scratch from an infected animal</a:t>
            </a:r>
          </a:p>
          <a:p>
            <a:pPr lvl="1"/>
            <a:r>
              <a:rPr lang="en-US" dirty="0"/>
              <a:t>Being near a bat does not constitute rabies exposure</a:t>
            </a:r>
          </a:p>
          <a:p>
            <a:pPr lvl="1"/>
            <a:r>
              <a:rPr lang="en-US" dirty="0"/>
              <a:t>Contact with bat fur, urine, feces, or blood does not constitute rabies exposure</a:t>
            </a:r>
          </a:p>
          <a:p>
            <a:pPr lvl="1"/>
            <a:r>
              <a:rPr lang="en-US" dirty="0"/>
              <a:t>Touching an object that was touched by a bat does not constitute rabies exposure</a:t>
            </a:r>
          </a:p>
          <a:p>
            <a:r>
              <a:rPr lang="en-US" dirty="0"/>
              <a:t>Bats are flying mice</a:t>
            </a:r>
          </a:p>
          <a:p>
            <a:pPr lvl="1"/>
            <a:r>
              <a:rPr lang="en-US" dirty="0"/>
              <a:t>Bats are no more closely related to rodents than humans are</a:t>
            </a:r>
          </a:p>
          <a:p>
            <a:pPr lvl="1"/>
            <a:r>
              <a:rPr lang="en-US" dirty="0"/>
              <a:t>Bats belong to their own order, </a:t>
            </a:r>
            <a:r>
              <a:rPr lang="en-US" i="1" dirty="0" err="1"/>
              <a:t>Chiroptera</a:t>
            </a:r>
            <a:r>
              <a:rPr lang="en-US" dirty="0"/>
              <a:t>, which means “hand-wing”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0" y="1948384"/>
            <a:ext cx="5033962" cy="36610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1074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90" y="683210"/>
            <a:ext cx="10041047" cy="1607317"/>
          </a:xfrm>
        </p:spPr>
        <p:txBody>
          <a:bodyPr>
            <a:normAutofit/>
          </a:bodyPr>
          <a:lstStyle/>
          <a:p>
            <a:r>
              <a:rPr lang="en-US" sz="3600" dirty="0"/>
              <a:t>Who Are These Old Wives,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55" y="2763337"/>
            <a:ext cx="10234083" cy="4351338"/>
          </a:xfrm>
        </p:spPr>
        <p:txBody>
          <a:bodyPr/>
          <a:lstStyle/>
          <a:p>
            <a:r>
              <a:rPr lang="en-US" dirty="0"/>
              <a:t>Bats are blind</a:t>
            </a:r>
          </a:p>
          <a:p>
            <a:pPr lvl="1"/>
            <a:r>
              <a:rPr lang="en-US" dirty="0"/>
              <a:t>Most bats see as well as humans do</a:t>
            </a:r>
          </a:p>
          <a:p>
            <a:pPr lvl="1"/>
            <a:r>
              <a:rPr lang="en-US" dirty="0"/>
              <a:t>Fruit bats see in full spectrum color</a:t>
            </a:r>
          </a:p>
          <a:p>
            <a:pPr lvl="1"/>
            <a:r>
              <a:rPr lang="en-US" dirty="0"/>
              <a:t>Bats are nocturnal, and their eyesight is adapted to low light similar to cats</a:t>
            </a:r>
          </a:p>
          <a:p>
            <a:r>
              <a:rPr lang="en-US" dirty="0"/>
              <a:t>Bats will deliberately fly into your hair, get caught, and build nests</a:t>
            </a:r>
          </a:p>
          <a:p>
            <a:pPr lvl="1"/>
            <a:r>
              <a:rPr lang="en-US" dirty="0"/>
              <a:t>Insect-eating bats use </a:t>
            </a:r>
            <a:r>
              <a:rPr lang="en-US" i="1" dirty="0"/>
              <a:t>echolocation</a:t>
            </a:r>
            <a:r>
              <a:rPr lang="en-US" dirty="0"/>
              <a:t> to navigate in the dark</a:t>
            </a:r>
          </a:p>
          <a:p>
            <a:pPr lvl="1"/>
            <a:r>
              <a:rPr lang="en-US" dirty="0"/>
              <a:t>Using </a:t>
            </a:r>
            <a:r>
              <a:rPr lang="en-US" i="1" dirty="0"/>
              <a:t>echolocation</a:t>
            </a:r>
            <a:r>
              <a:rPr lang="en-US" dirty="0"/>
              <a:t> bats hunt tiny flying insects like moths in the dark, hundreds to thousands of feet up in the sky, at speeds as fast as 60mph</a:t>
            </a:r>
          </a:p>
          <a:p>
            <a:pPr lvl="1"/>
            <a:r>
              <a:rPr lang="en-US" dirty="0"/>
              <a:t>Bats are such agile fliers that engineers are attempting to build helicopters and airplanes that fly the way bats do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18" y="361626"/>
            <a:ext cx="3737917" cy="30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8937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Echolocation is a method of using sound to locate objects</a:t>
            </a:r>
          </a:p>
          <a:p>
            <a:r>
              <a:rPr lang="en-US" dirty="0"/>
              <a:t>Bats use echolocation to hunt insects and avoid obstacles</a:t>
            </a:r>
          </a:p>
          <a:p>
            <a:r>
              <a:rPr lang="en-US" dirty="0"/>
              <a:t>The bat emits a sound (at a frequency beyond human hearing) which bounces off the target</a:t>
            </a:r>
          </a:p>
          <a:p>
            <a:r>
              <a:rPr lang="en-US" dirty="0"/>
              <a:t>A return signal is picked up by the bat’s ears</a:t>
            </a:r>
          </a:p>
          <a:p>
            <a:r>
              <a:rPr lang="en-US" dirty="0"/>
              <a:t>The bat’s brain processes the return signal in the visual cortex (they “see” sound)</a:t>
            </a:r>
          </a:p>
          <a:p>
            <a:r>
              <a:rPr lang="en-US" dirty="0"/>
              <a:t>As the target gets closer the signals bounce back more rapidly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7346" y="1825625"/>
            <a:ext cx="3518946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8713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193"/>
            <a:ext cx="10515600" cy="1325563"/>
          </a:xfrm>
        </p:spPr>
        <p:txBody>
          <a:bodyPr/>
          <a:lstStyle/>
          <a:p>
            <a:r>
              <a:rPr lang="en-US" dirty="0"/>
              <a:t>Bats and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9093"/>
            <a:ext cx="10234083" cy="4351338"/>
          </a:xfrm>
        </p:spPr>
        <p:txBody>
          <a:bodyPr/>
          <a:lstStyle/>
          <a:p>
            <a:r>
              <a:rPr lang="en-US" dirty="0"/>
              <a:t>Many people are afraid of contracting COVID-19 from bats</a:t>
            </a:r>
          </a:p>
          <a:p>
            <a:pPr lvl="1"/>
            <a:r>
              <a:rPr lang="en-US" dirty="0"/>
              <a:t>In Peru, people destroyed bat colonies out of fear</a:t>
            </a:r>
          </a:p>
          <a:p>
            <a:pPr lvl="1"/>
            <a:r>
              <a:rPr lang="en-US" dirty="0"/>
              <a:t>SARS-CoV2 is not found in South American bat species</a:t>
            </a:r>
          </a:p>
          <a:p>
            <a:pPr lvl="1"/>
            <a:r>
              <a:rPr lang="en-US" dirty="0"/>
              <a:t>In North America, research involving bats, and bat rehabilitation, were suspended out of fear</a:t>
            </a:r>
          </a:p>
          <a:p>
            <a:pPr lvl="1"/>
            <a:r>
              <a:rPr lang="en-US" dirty="0"/>
              <a:t>There is no evidence that North American bats are susceptible to COVID-19 or will become a new reservoir for SARS-CoV2</a:t>
            </a:r>
          </a:p>
          <a:p>
            <a:pPr marL="342900" lvl="1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22" y="3320921"/>
            <a:ext cx="3861779" cy="2947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58" y="3479398"/>
            <a:ext cx="3835937" cy="28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225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SARS-CoV2 come from?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9" y="1935701"/>
            <a:ext cx="5024438" cy="333448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Research has shown that the SARS-CoV2 virus most likely originated in the Asian Horseshoe bat, 40-70 years ago</a:t>
            </a:r>
          </a:p>
          <a:p>
            <a:r>
              <a:rPr lang="en-US" dirty="0"/>
              <a:t>Bats were sold as a delicacy at an Asian live market in Wuhan, China</a:t>
            </a:r>
          </a:p>
          <a:p>
            <a:r>
              <a:rPr lang="en-US" dirty="0"/>
              <a:t>The bats were housed in close proximity to other live wild and domestic animals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Bat World MidCities 2020                          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9266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S powerpoint template" id="{5C0E0532-9CA4-4127-BD5E-24E70C9316DF}" vid="{5F214A09-DC11-4B89-A782-57D12CEF2E3E}"/>
    </a:ext>
  </a:extLst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S powerpoint template" id="{5C0E0532-9CA4-4127-BD5E-24E70C9316DF}" vid="{EE843B93-E857-4654-BA46-03D0CA73F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BWS powerpoint template</Template>
  <TotalTime>3296</TotalTime>
  <Words>1249</Words>
  <Application>Microsoft Office PowerPoint</Application>
  <PresentationFormat>Widescreen</PresentationFormat>
  <Paragraphs>122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Georgia</vt:lpstr>
      <vt:lpstr>Depth</vt:lpstr>
      <vt:lpstr>1_Depth</vt:lpstr>
      <vt:lpstr>Bats: Separating  Fact from Fiction</vt:lpstr>
      <vt:lpstr>Why Bats?</vt:lpstr>
      <vt:lpstr>PowerPoint Presentation</vt:lpstr>
      <vt:lpstr>Old Wives’ Tales</vt:lpstr>
      <vt:lpstr>More From the Old Wives</vt:lpstr>
      <vt:lpstr>Who Are These Old Wives, Anyway?</vt:lpstr>
      <vt:lpstr>Echolocation</vt:lpstr>
      <vt:lpstr>Bats and COVID-19</vt:lpstr>
      <vt:lpstr>Where did SARS-CoV2 come from?</vt:lpstr>
      <vt:lpstr>Meet the Asian Horseshoe Bat</vt:lpstr>
      <vt:lpstr>How Did SARS-CoV2 Infect Humans?</vt:lpstr>
      <vt:lpstr>Separating Fact From Fiction</vt:lpstr>
      <vt:lpstr>What About Bats and Rabies?</vt:lpstr>
      <vt:lpstr>You can’t get rabies from…..</vt:lpstr>
      <vt:lpstr>Protect People, Protect Bats!</vt:lpstr>
      <vt:lpstr>Disappointing, but….</vt:lpstr>
      <vt:lpstr>What Do You Know About Bats Now?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 Executing  Successful Outreach Events</dc:title>
  <dc:creator>Kate Rugroden</dc:creator>
  <cp:lastModifiedBy>Bat World Sanctuary</cp:lastModifiedBy>
  <cp:revision>46</cp:revision>
  <dcterms:created xsi:type="dcterms:W3CDTF">2020-12-22T23:17:38Z</dcterms:created>
  <dcterms:modified xsi:type="dcterms:W3CDTF">2020-12-27T16:27:09Z</dcterms:modified>
</cp:coreProperties>
</file>